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72" r:id="rId4"/>
    <p:sldId id="273" r:id="rId5"/>
    <p:sldId id="270" r:id="rId6"/>
    <p:sldId id="271" r:id="rId7"/>
    <p:sldId id="268" r:id="rId8"/>
    <p:sldId id="269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1"/>
    <p:restoredTop sz="94558"/>
  </p:normalViewPr>
  <p:slideViewPr>
    <p:cSldViewPr snapToGrid="0" snapToObjects="1">
      <p:cViewPr varScale="1">
        <p:scale>
          <a:sx n="60" d="100"/>
          <a:sy n="60" d="100"/>
        </p:scale>
        <p:origin x="110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30BF98D-FAD0-07F8-D538-751F3054A0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691596-85E5-46EB-8F11-1CE38A0F63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4FB8B6-C97C-7D44-948B-C00D3DCAE00F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9645343-325B-18A2-CDB9-CFFC04F517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8B9B1780-7170-AE1F-933C-A6D08BCC8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DEDC47-70C1-60BB-F86E-EBBBC5FD23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A4AE56-FCF8-F818-0C86-02811439B9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7DB326-C353-6C43-974A-2195B7100F7A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97E7DB-817C-7544-4C01-5B00167AE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1C63-2611-CA48-B75F-82E30EC287C4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85CAC4-70F8-94AC-A369-57E2EA89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B6B53A-B32E-779C-4704-1F56A04F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A2ED-5AD4-C447-88A5-EFF830F82B03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2E4DDF-8A40-99AA-6ADA-31CA31CD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780E-8A54-A041-9C0C-BD77CC15E70B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9BE8B5-2539-E180-348E-A0556D25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7ADCC4-C5A4-7601-F285-1404EAF2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194D4-1DF7-1C4E-8C7B-3B9857F81DE4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4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8918E8-9CEE-2C37-5AEB-A9895A60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A5881-6E8F-B747-908F-B5E82C4871DD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40415C-64EA-FC9C-1979-0D7E68C5C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C571D0-91F5-EBDC-72AB-47AA5351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B1830-7DAD-1B40-890E-C29EBAF9894D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75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CAE304-DDEC-D4DB-321A-C69E1680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57B17-C598-AF4B-8994-036CB583C48F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925CAB-CF2F-29F0-C0FF-A9D3CDE9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79A3B4-0A3E-761A-635F-B4ED90A3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606E9-29E8-8041-8C68-97B479FBCC87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88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C3E85D-4B87-5B3E-8EC9-A92B4E8F6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5D246-5C5D-074E-979E-2A78566CA77E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908975-88EF-6729-CE5E-59323B64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963F03-0C9F-7C71-6D2E-AD52128C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1BEA5-C74D-E746-B658-D697C7D118A5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89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DE843E4-2A6F-D8B8-E7EE-9FA42F3F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48FE-3369-FD48-BBC0-937EE68BDB3A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2A12EEF-1EE0-1BE7-82E8-10BFB45F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593A3B4-750D-1CFF-C4F5-B7AA9BC4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28144-0962-B847-9AFC-EC582FEA9101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8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687780C-3D3A-2CF5-38DE-94C624CE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346D-0553-ED4F-8378-F846A6B3E2FC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EBF61897-B18B-8702-006E-1703EF64C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DB2D6CC-C3D2-C3E7-F869-974AFF47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4C61-0864-BC40-9C34-D1C915BCB076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12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5F210F83-A09A-E4A2-33D1-A1D6FB983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7A08-6425-B745-91EF-A39F19445B7B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CF93C4C-168C-1FDB-FE27-865CACD59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F4C53C84-DE3D-7C57-5374-3F2D28E9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B1B3-ACB5-8A44-8ADF-8DD1186F1D3B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2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B3F0C20D-E63C-C7E5-8ABD-DA34AC136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41E8-94C9-C04E-A584-A650017F1B34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12C86B6-64D0-292B-9494-F36C9AEC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C16FFAA2-01B3-9386-59D1-61E52E794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EDD50-16C7-AD4D-AC89-10FCF115EA92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18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BCA72FB1-8349-E414-2A3B-B4840FD4E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B9999-9EBC-0B41-A93E-2773D5501546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0F03754-5F7B-77DF-8E72-8F252FEF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551FEDC-28FA-B210-A602-A91E0883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AD49-D921-5940-82F2-B1671E566A39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08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205D947-C678-2618-12E1-2906DD7C4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D3E51-4525-5C46-97C7-5BC1C01FBE47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E27CE73-CDC0-FBF7-4A8D-C1E13FDE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ED92551-0D9A-47C6-670B-2C55D97F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2109C-CE06-214A-82D4-126B91558FE5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68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11C845A6-F87A-E265-E907-9BD542CB5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de-DE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D82EB310-60BC-B6A3-273F-A462E455F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de-DE"/>
              <a:t>Образец текста</a:t>
            </a:r>
          </a:p>
          <a:p>
            <a:pPr lvl="1"/>
            <a:r>
              <a:rPr lang="ru-RU" altLang="de-DE"/>
              <a:t>Второй уровень</a:t>
            </a:r>
          </a:p>
          <a:p>
            <a:pPr lvl="2"/>
            <a:r>
              <a:rPr lang="ru-RU" altLang="de-DE"/>
              <a:t>Третий уровень</a:t>
            </a:r>
          </a:p>
          <a:p>
            <a:pPr lvl="3"/>
            <a:r>
              <a:rPr lang="ru-RU" altLang="de-DE"/>
              <a:t>Четвертый уровень</a:t>
            </a:r>
          </a:p>
          <a:p>
            <a:pPr lvl="4"/>
            <a:r>
              <a:rPr lang="ru-RU" altLang="de-DE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51F092-5615-CC66-DE8D-D0E4FD82C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9BF549-9132-AB46-801E-4B6E4DBFCF33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F66A1A-3EC8-CBA7-6741-3971A71E3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03A9AA-15B5-BBD5-3D1A-E3F1C4625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E54A55-CA78-5A43-B70C-2EB3491D255A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7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7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472016978">
            <a:extLst>
              <a:ext uri="{FF2B5EF4-FFF2-40B4-BE49-F238E27FC236}">
                <a16:creationId xmlns:a16="http://schemas.microsoft.com/office/drawing/2014/main" id="{331AB7CE-7578-15DE-ED5C-958721C63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0"/>
            <a:ext cx="1184116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pic>
        <p:nvPicPr>
          <p:cNvPr id="3075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83F44AD-D45B-135F-9983-EDCFA5C41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3302000"/>
            <a:ext cx="343693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Рисунок 31">
            <a:extLst>
              <a:ext uri="{FF2B5EF4-FFF2-40B4-BE49-F238E27FC236}">
                <a16:creationId xmlns:a16="http://schemas.microsoft.com/office/drawing/2014/main" id="{755537EE-E538-CA1A-DEA0-FB17ED8DB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92075"/>
            <a:ext cx="722312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8">
            <a:extLst>
              <a:ext uri="{FF2B5EF4-FFF2-40B4-BE49-F238E27FC236}">
                <a16:creationId xmlns:a16="http://schemas.microsoft.com/office/drawing/2014/main" id="{9A9F24D2-165F-8464-BAD4-91B3344EA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0"/>
            <a:ext cx="138144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80" name="Rectangle 1">
            <a:extLst>
              <a:ext uri="{FF2B5EF4-FFF2-40B4-BE49-F238E27FC236}">
                <a16:creationId xmlns:a16="http://schemas.microsoft.com/office/drawing/2014/main" id="{FA9AEAF4-CDF9-8290-8643-FD67141B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338" y="1431925"/>
            <a:ext cx="11077575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de-DE" altLang="ru-RU" sz="6000" b="1">
                <a:solidFill>
                  <a:schemeClr val="accent2"/>
                </a:solidFill>
                <a:latin typeface="Avenir Black" panose="02000503020000020003" pitchFamily="2" charset="0"/>
                <a:cs typeface="Times New Roman" panose="02020603050405020304" pitchFamily="18" charset="0"/>
              </a:rPr>
              <a:t>Storyboard für das Erklärvideo von:</a:t>
            </a:r>
            <a:r>
              <a:rPr lang="de-DE" altLang="ru-RU" sz="6000" b="1">
                <a:solidFill>
                  <a:schemeClr val="accent2"/>
                </a:solidFill>
                <a:latin typeface="Avenir Black" panose="02000503020000020003" pitchFamily="2" charset="0"/>
              </a:rPr>
              <a:t> </a:t>
            </a:r>
          </a:p>
        </p:txBody>
      </p:sp>
      <p:sp>
        <p:nvSpPr>
          <p:cNvPr id="12" name="Надпись 1">
            <a:extLst>
              <a:ext uri="{FF2B5EF4-FFF2-40B4-BE49-F238E27FC236}">
                <a16:creationId xmlns:a16="http://schemas.microsoft.com/office/drawing/2014/main" id="{3481332C-06DB-4C84-760A-08B9F410D0C7}"/>
              </a:ext>
            </a:extLst>
          </p:cNvPr>
          <p:cNvSpPr txBox="1"/>
          <p:nvPr/>
        </p:nvSpPr>
        <p:spPr>
          <a:xfrm>
            <a:off x="1092200" y="3800475"/>
            <a:ext cx="9051925" cy="1022350"/>
          </a:xfrm>
          <a:prstGeom prst="rect">
            <a:avLst/>
          </a:prstGeom>
          <a:noFill/>
          <a:ln w="6350">
            <a:noFill/>
          </a:ln>
        </p:spPr>
        <p:txBody>
          <a:bodyPr/>
          <a:lstStyle/>
          <a:p>
            <a:pPr algn="just" eaLnBrk="1" fontAlgn="auto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de-DE" sz="4800" kern="150" dirty="0">
                <a:solidFill>
                  <a:schemeClr val="accent2"/>
                </a:solidFill>
                <a:latin typeface="Avenir Book" panose="02000503020000020003" pitchFamily="2" charset="0"/>
                <a:ea typeface="SimSun" panose="02010600030101010101" pitchFamily="2" charset="-122"/>
                <a:cs typeface="Arial" panose="020B0604020202020204" pitchFamily="34" charset="0"/>
              </a:rPr>
              <a:t>Firmenname</a:t>
            </a:r>
            <a:endParaRPr lang="de-DE" sz="1100" kern="150" dirty="0">
              <a:solidFill>
                <a:schemeClr val="accent2"/>
              </a:solidFill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15" name="Надпись 29">
            <a:extLst>
              <a:ext uri="{FF2B5EF4-FFF2-40B4-BE49-F238E27FC236}">
                <a16:creationId xmlns:a16="http://schemas.microsoft.com/office/drawing/2014/main" id="{D6FBEA08-6EA3-FE45-C77D-B43BE9D93949}"/>
              </a:ext>
            </a:extLst>
          </p:cNvPr>
          <p:cNvSpPr txBox="1"/>
          <p:nvPr/>
        </p:nvSpPr>
        <p:spPr>
          <a:xfrm>
            <a:off x="2241550" y="6288088"/>
            <a:ext cx="7708900" cy="423862"/>
          </a:xfrm>
          <a:prstGeom prst="rect">
            <a:avLst/>
          </a:prstGeom>
          <a:noFill/>
          <a:ln w="6350">
            <a:noFill/>
          </a:ln>
        </p:spPr>
        <p:txBody>
          <a:bodyPr/>
          <a:lstStyle/>
          <a:p>
            <a:pPr algn="ctr" eaLnBrk="1" fontAlgn="auto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CH" sz="1050" b="1" kern="150" dirty="0">
                <a:solidFill>
                  <a:schemeClr val="accent2"/>
                </a:solidFill>
                <a:latin typeface="Helvetica" pitchFamily="2" charset="0"/>
                <a:ea typeface="Times New Roman" panose="02020603050405020304" pitchFamily="18" charset="0"/>
                <a:cs typeface="Tahoma" panose="020B0604030504040204" pitchFamily="34" charset="0"/>
              </a:rPr>
              <a:t>swissanimate.ch  </a:t>
            </a:r>
            <a:r>
              <a:rPr lang="de-CH" sz="1050" kern="150" dirty="0">
                <a:solidFill>
                  <a:schemeClr val="accent2"/>
                </a:solidFill>
                <a:latin typeface="Helvetica" pitchFamily="2" charset="0"/>
                <a:ea typeface="Times New Roman" panose="02020603050405020304" pitchFamily="18" charset="0"/>
                <a:cs typeface="Tahoma" panose="020B0604030504040204" pitchFamily="34" charset="0"/>
              </a:rPr>
              <a:t>Alpenblickstrasse 2b, 8103 Unterengstringen  </a:t>
            </a:r>
            <a:r>
              <a:rPr lang="de-CH" sz="1050" b="1" kern="150" dirty="0">
                <a:solidFill>
                  <a:schemeClr val="accent2"/>
                </a:solidFill>
                <a:latin typeface="Helvetica" pitchFamily="2" charset="0"/>
                <a:ea typeface="Times New Roman" panose="02020603050405020304" pitchFamily="18" charset="0"/>
                <a:cs typeface="Tahoma" panose="020B0604030504040204" pitchFamily="34" charset="0"/>
              </a:rPr>
              <a:t>E-Mail: </a:t>
            </a:r>
            <a:r>
              <a:rPr lang="de-CH" sz="1050" kern="150" dirty="0">
                <a:solidFill>
                  <a:schemeClr val="accent2"/>
                </a:solidFill>
                <a:latin typeface="Helvetica" pitchFamily="2" charset="0"/>
                <a:ea typeface="Times New Roman" panose="02020603050405020304" pitchFamily="18" charset="0"/>
                <a:cs typeface="Tahoma" panose="020B0604030504040204" pitchFamily="34" charset="0"/>
              </a:rPr>
              <a:t> info@swissanimate.ch   </a:t>
            </a:r>
            <a:r>
              <a:rPr lang="de-CH" sz="1050" b="1" kern="150" dirty="0">
                <a:solidFill>
                  <a:schemeClr val="accent2"/>
                </a:solidFill>
                <a:latin typeface="Helvetica" pitchFamily="2" charset="0"/>
                <a:ea typeface="Times New Roman" panose="02020603050405020304" pitchFamily="18" charset="0"/>
                <a:cs typeface="Tahoma" panose="020B0604030504040204" pitchFamily="34" charset="0"/>
              </a:rPr>
              <a:t>Telefon</a:t>
            </a:r>
            <a:r>
              <a:rPr lang="de-CH" sz="1050" kern="150" dirty="0">
                <a:solidFill>
                  <a:schemeClr val="accent2"/>
                </a:solidFill>
                <a:latin typeface="Helvetica" pitchFamily="2" charset="0"/>
                <a:ea typeface="Times New Roman" panose="02020603050405020304" pitchFamily="18" charset="0"/>
                <a:cs typeface="Tahoma" panose="020B0604030504040204" pitchFamily="34" charset="0"/>
              </a:rPr>
              <a:t>: +41 44 557 66 10</a:t>
            </a:r>
            <a:endParaRPr lang="ru-RU" sz="1050" kern="150" dirty="0">
              <a:solidFill>
                <a:schemeClr val="accent2"/>
              </a:solidFill>
              <a:latin typeface="Helvetica" pitchFamily="2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eaLnBrk="1" fontAlgn="auto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de-CH" sz="1050" kern="150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Tahoma" panose="020B0604030504040204" pitchFamily="34" charset="0"/>
              </a:rPr>
              <a:t> </a:t>
            </a:r>
            <a:endParaRPr lang="ru-RU" sz="1050" kern="150" dirty="0">
              <a:solidFill>
                <a:schemeClr val="accent2"/>
              </a:solidFill>
              <a:latin typeface="Helvetica" pitchFamily="2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sp>
        <p:nvSpPr>
          <p:cNvPr id="16" name="Надпись 1">
            <a:extLst>
              <a:ext uri="{FF2B5EF4-FFF2-40B4-BE49-F238E27FC236}">
                <a16:creationId xmlns:a16="http://schemas.microsoft.com/office/drawing/2014/main" id="{518CE848-77B8-893E-A683-F027FA2005DE}"/>
              </a:ext>
            </a:extLst>
          </p:cNvPr>
          <p:cNvSpPr txBox="1"/>
          <p:nvPr/>
        </p:nvSpPr>
        <p:spPr>
          <a:xfrm>
            <a:off x="8836819" y="5253037"/>
            <a:ext cx="2227262" cy="587375"/>
          </a:xfrm>
          <a:prstGeom prst="rect">
            <a:avLst/>
          </a:prstGeom>
          <a:noFill/>
          <a:ln w="6350">
            <a:noFill/>
          </a:ln>
        </p:spPr>
        <p:txBody>
          <a:bodyPr/>
          <a:lstStyle/>
          <a:p>
            <a:pPr algn="ctr" eaLnBrk="1" fontAlgn="auto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de-DE" sz="2400" kern="150" dirty="0">
                <a:solidFill>
                  <a:schemeClr val="accent1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Kundenlogo</a:t>
            </a:r>
            <a:endParaRPr lang="de-DE" sz="600" kern="150" dirty="0">
              <a:solidFill>
                <a:schemeClr val="accent1"/>
              </a:solidFill>
              <a:latin typeface="Helvetica" pitchFamily="2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  <p:pic>
        <p:nvPicPr>
          <p:cNvPr id="3" name="Grafik 1860216856">
            <a:extLst>
              <a:ext uri="{FF2B5EF4-FFF2-40B4-BE49-F238E27FC236}">
                <a16:creationId xmlns:a16="http://schemas.microsoft.com/office/drawing/2014/main" id="{8FF65B3A-F9B8-4871-A4E4-66AC65DAB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88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3" y="279401"/>
            <a:ext cx="2889652" cy="54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afik 1472016978">
            <a:extLst>
              <a:ext uri="{FF2B5EF4-FFF2-40B4-BE49-F238E27FC236}">
                <a16:creationId xmlns:a16="http://schemas.microsoft.com/office/drawing/2014/main" id="{03A645CF-782B-FD89-E4D7-6BD33BDA6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0"/>
            <a:ext cx="1184116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pic>
        <p:nvPicPr>
          <p:cNvPr id="4099" name="Рисунок 31">
            <a:extLst>
              <a:ext uri="{FF2B5EF4-FFF2-40B4-BE49-F238E27FC236}">
                <a16:creationId xmlns:a16="http://schemas.microsoft.com/office/drawing/2014/main" id="{0402BEAD-1202-5CB7-949B-315D773AA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92075"/>
            <a:ext cx="722312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7">
            <a:extLst>
              <a:ext uri="{FF2B5EF4-FFF2-40B4-BE49-F238E27FC236}">
                <a16:creationId xmlns:a16="http://schemas.microsoft.com/office/drawing/2014/main" id="{EF6554ED-17C8-A8FB-ECF0-44609DE0F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-136525"/>
            <a:ext cx="138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101" name="Rectangle 8">
            <a:extLst>
              <a:ext uri="{FF2B5EF4-FFF2-40B4-BE49-F238E27FC236}">
                <a16:creationId xmlns:a16="http://schemas.microsoft.com/office/drawing/2014/main" id="{06A1972A-2C20-F53D-D88C-EE105BF18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0"/>
            <a:ext cx="138144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graphicFrame>
        <p:nvGraphicFramePr>
          <p:cNvPr id="17" name="Таблица 7">
            <a:extLst>
              <a:ext uri="{FF2B5EF4-FFF2-40B4-BE49-F238E27FC236}">
                <a16:creationId xmlns:a16="http://schemas.microsoft.com/office/drawing/2014/main" id="{6764D138-28A2-7B82-DD33-A2CF46530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54057"/>
              </p:ext>
            </p:extLst>
          </p:nvPr>
        </p:nvGraphicFramePr>
        <p:xfrm>
          <a:off x="1135062" y="1691842"/>
          <a:ext cx="10641012" cy="1274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490">
                <a:tc>
                  <a:txBody>
                    <a:bodyPr/>
                    <a:lstStyle/>
                    <a:p>
                      <a:r>
                        <a:rPr lang="de-CH" sz="1400" b="1" i="0" kern="1200" dirty="0">
                          <a:solidFill>
                            <a:schemeClr val="accent2"/>
                          </a:solidFill>
                          <a:effectLst/>
                          <a:latin typeface="Helvetica" pitchFamily="2" charset="0"/>
                          <a:ea typeface="+mn-ea"/>
                          <a:cs typeface="Arial" panose="020B0604020202020204" pitchFamily="34" charset="0"/>
                        </a:rPr>
                        <a:t>Webseite:</a:t>
                      </a:r>
                      <a:r>
                        <a:rPr lang="ru-RU" sz="1400" b="1" i="0" dirty="0">
                          <a:solidFill>
                            <a:schemeClr val="accent2"/>
                          </a:solidFill>
                          <a:effectLst/>
                          <a:latin typeface="Helvetica" pitchFamily="2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490">
                <a:tc>
                  <a:txBody>
                    <a:bodyPr/>
                    <a:lstStyle/>
                    <a:p>
                      <a:r>
                        <a:rPr lang="de-CH" sz="1400" b="1" i="0" kern="1200" dirty="0">
                          <a:solidFill>
                            <a:schemeClr val="accent2"/>
                          </a:solidFill>
                          <a:effectLst/>
                          <a:latin typeface="Helvetica" pitchFamily="2" charset="0"/>
                          <a:ea typeface="+mn-ea"/>
                          <a:cs typeface="Arial" panose="020B0604020202020204" pitchFamily="34" charset="0"/>
                        </a:rPr>
                        <a:t>Datum:</a:t>
                      </a:r>
                      <a:r>
                        <a:rPr lang="ru-RU" sz="1400" b="1" i="0" dirty="0">
                          <a:solidFill>
                            <a:schemeClr val="accent2"/>
                          </a:solidFill>
                          <a:effectLst/>
                          <a:latin typeface="Helvetica" pitchFamily="2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627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Ansprechperson: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159436"/>
                  </a:ext>
                </a:extLst>
              </a:tr>
            </a:tbl>
          </a:graphicData>
        </a:graphic>
      </p:graphicFrame>
      <p:pic>
        <p:nvPicPr>
          <p:cNvPr id="4" name="Grafik 1860216856">
            <a:extLst>
              <a:ext uri="{FF2B5EF4-FFF2-40B4-BE49-F238E27FC236}">
                <a16:creationId xmlns:a16="http://schemas.microsoft.com/office/drawing/2014/main" id="{85C4B1AF-B5CE-78F0-C732-C123F453E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88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3" y="279401"/>
            <a:ext cx="2889652" cy="54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E537FCF-2AF8-BEAE-417C-3D95C847E2D5}"/>
              </a:ext>
            </a:extLst>
          </p:cNvPr>
          <p:cNvSpPr txBox="1"/>
          <p:nvPr/>
        </p:nvSpPr>
        <p:spPr>
          <a:xfrm>
            <a:off x="1135063" y="760107"/>
            <a:ext cx="2089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kern="150" dirty="0">
                <a:solidFill>
                  <a:schemeClr val="accent2"/>
                </a:solidFill>
                <a:latin typeface="Avenir Book" panose="02000503020000020003" pitchFamily="2" charset="0"/>
                <a:ea typeface="SimSun" panose="02010600030101010101" pitchFamily="2" charset="-122"/>
                <a:cs typeface="Arial" panose="020B0604020202020204" pitchFamily="34" charset="0"/>
              </a:rPr>
              <a:t>Briefing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4E8E293-D049-C2FF-CF9C-C24B0503D902}"/>
              </a:ext>
            </a:extLst>
          </p:cNvPr>
          <p:cNvSpPr txBox="1"/>
          <p:nvPr/>
        </p:nvSpPr>
        <p:spPr>
          <a:xfrm>
            <a:off x="1135063" y="3102974"/>
            <a:ext cx="1883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kern="150" dirty="0">
                <a:solidFill>
                  <a:schemeClr val="accent2"/>
                </a:solidFill>
                <a:latin typeface="Avenir Book" panose="02000503020000020003" pitchFamily="2" charset="0"/>
                <a:ea typeface="SimSun" panose="02010600030101010101" pitchFamily="2" charset="-122"/>
                <a:cs typeface="Arial" panose="020B0604020202020204" pitchFamily="34" charset="0"/>
              </a:rPr>
              <a:t>Allgemeines</a:t>
            </a:r>
          </a:p>
        </p:txBody>
      </p:sp>
      <p:graphicFrame>
        <p:nvGraphicFramePr>
          <p:cNvPr id="5" name="Таблица 7">
            <a:extLst>
              <a:ext uri="{FF2B5EF4-FFF2-40B4-BE49-F238E27FC236}">
                <a16:creationId xmlns:a16="http://schemas.microsoft.com/office/drawing/2014/main" id="{A9C4ED77-FA68-1D77-6CDE-28DEDD5D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623556"/>
              </p:ext>
            </p:extLst>
          </p:nvPr>
        </p:nvGraphicFramePr>
        <p:xfrm>
          <a:off x="1135062" y="3837500"/>
          <a:ext cx="10641012" cy="2700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490">
                <a:tc>
                  <a:txBody>
                    <a:bodyPr/>
                    <a:lstStyle/>
                    <a:p>
                      <a:r>
                        <a:rPr lang="de-DE" sz="1400" b="1" i="0" kern="1200" dirty="0">
                          <a:solidFill>
                            <a:schemeClr val="accent2"/>
                          </a:solidFill>
                          <a:effectLst/>
                          <a:latin typeface="Helvetica" pitchFamily="2" charset="0"/>
                          <a:ea typeface="+mn-ea"/>
                          <a:cs typeface="Arial" panose="020B0604020202020204" pitchFamily="34" charset="0"/>
                        </a:rPr>
                        <a:t>Video-Länge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490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Deadline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30198"/>
                  </a:ext>
                </a:extLst>
              </a:tr>
              <a:tr h="355490">
                <a:tc>
                  <a:txBody>
                    <a:bodyPr/>
                    <a:lstStyle/>
                    <a:p>
                      <a:r>
                        <a:rPr lang="de-DE" sz="1400" b="1" i="0" kern="1200" dirty="0">
                          <a:solidFill>
                            <a:schemeClr val="accent2"/>
                          </a:solidFill>
                          <a:effectLst/>
                          <a:latin typeface="Helvetica" pitchFamily="2" charset="0"/>
                          <a:ea typeface="+mn-ea"/>
                          <a:cs typeface="Arial" panose="020B0604020202020204" pitchFamily="34" charset="0"/>
                        </a:rPr>
                        <a:t>Wie viele Videos benötigen Sie?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08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Wie viele Sprachen?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159436"/>
                  </a:ext>
                </a:extLst>
              </a:tr>
              <a:tr h="372008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Sollte das Video Untertitel haben?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08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Gewünschter Stil: 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z.B. Comic Stil / Whiteboard-Stil etc. </a:t>
                      </a:r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933824"/>
                  </a:ext>
                </a:extLst>
              </a:tr>
              <a:tr h="372008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Gewünschte Sprecherstimme: 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2111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afik 1472016978">
            <a:extLst>
              <a:ext uri="{FF2B5EF4-FFF2-40B4-BE49-F238E27FC236}">
                <a16:creationId xmlns:a16="http://schemas.microsoft.com/office/drawing/2014/main" id="{03A645CF-782B-FD89-E4D7-6BD33BDA6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0"/>
            <a:ext cx="1184116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pic>
        <p:nvPicPr>
          <p:cNvPr id="4099" name="Рисунок 31">
            <a:extLst>
              <a:ext uri="{FF2B5EF4-FFF2-40B4-BE49-F238E27FC236}">
                <a16:creationId xmlns:a16="http://schemas.microsoft.com/office/drawing/2014/main" id="{0402BEAD-1202-5CB7-949B-315D773AA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92075"/>
            <a:ext cx="722312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7">
            <a:extLst>
              <a:ext uri="{FF2B5EF4-FFF2-40B4-BE49-F238E27FC236}">
                <a16:creationId xmlns:a16="http://schemas.microsoft.com/office/drawing/2014/main" id="{EF6554ED-17C8-A8FB-ECF0-44609DE0F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-136525"/>
            <a:ext cx="138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101" name="Rectangle 8">
            <a:extLst>
              <a:ext uri="{FF2B5EF4-FFF2-40B4-BE49-F238E27FC236}">
                <a16:creationId xmlns:a16="http://schemas.microsoft.com/office/drawing/2014/main" id="{06A1972A-2C20-F53D-D88C-EE105BF18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0"/>
            <a:ext cx="138144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graphicFrame>
        <p:nvGraphicFramePr>
          <p:cNvPr id="17" name="Таблица 7">
            <a:extLst>
              <a:ext uri="{FF2B5EF4-FFF2-40B4-BE49-F238E27FC236}">
                <a16:creationId xmlns:a16="http://schemas.microsoft.com/office/drawing/2014/main" id="{6764D138-28A2-7B82-DD33-A2CF46530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65348"/>
              </p:ext>
            </p:extLst>
          </p:nvPr>
        </p:nvGraphicFramePr>
        <p:xfrm>
          <a:off x="1135062" y="1349416"/>
          <a:ext cx="10641012" cy="5213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490">
                <a:tc>
                  <a:txBody>
                    <a:bodyPr/>
                    <a:lstStyle/>
                    <a:p>
                      <a:r>
                        <a:rPr lang="de-DE" sz="1400" b="1" i="0" kern="1200" dirty="0">
                          <a:solidFill>
                            <a:schemeClr val="accent2"/>
                          </a:solidFill>
                          <a:effectLst/>
                          <a:latin typeface="Helvetica" pitchFamily="2" charset="0"/>
                          <a:ea typeface="+mn-ea"/>
                          <a:cs typeface="Arial" panose="020B0604020202020204" pitchFamily="34" charset="0"/>
                        </a:rPr>
                        <a:t>Was ist Ihre Video-Idee/Was ist das Ziel?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490">
                <a:tc>
                  <a:txBody>
                    <a:bodyPr/>
                    <a:lstStyle/>
                    <a:p>
                      <a:r>
                        <a:rPr lang="de-CH" sz="1400" b="1" i="0" kern="1200" dirty="0">
                          <a:solidFill>
                            <a:schemeClr val="accent2"/>
                          </a:solidFill>
                          <a:effectLst/>
                          <a:latin typeface="Helvetica" pitchFamily="2" charset="0"/>
                          <a:ea typeface="+mn-ea"/>
                          <a:cs typeface="Arial" panose="020B0604020202020204" pitchFamily="34" charset="0"/>
                        </a:rPr>
                        <a:t>Beschreiben Sie möglichst genau Ihre Zielgruppe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08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Was ist Ihnen besonders wichtig bei Ihrem Erklärvideo? Was muss der Zuschauer verstanden haben? 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674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Was sollte das Ziel sein, wenn der Zuschauer das Video gesehen hat? (Kontakt aufnehmen / Verstehen / Branding)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674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Haben Sie bereits Unterlagen zum Produkt / Dienstleistung? (Auf der Webseite, </a:t>
                      </a:r>
                      <a:r>
                        <a:rPr lang="de-DE" sz="1400" b="1" i="0" dirty="0" err="1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Powerpoint</a:t>
                      </a:r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 Präsentation, Verkaufsunterlagen)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327494"/>
                  </a:ext>
                </a:extLst>
              </a:tr>
              <a:tr h="915674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Haben Sie spezielle Firmenfarben / Schriften / Logos / Maskottchen / Figuren?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183162"/>
                  </a:ext>
                </a:extLst>
              </a:tr>
            </a:tbl>
          </a:graphicData>
        </a:graphic>
      </p:graphicFrame>
      <p:pic>
        <p:nvPicPr>
          <p:cNvPr id="4" name="Grafik 1860216856">
            <a:extLst>
              <a:ext uri="{FF2B5EF4-FFF2-40B4-BE49-F238E27FC236}">
                <a16:creationId xmlns:a16="http://schemas.microsoft.com/office/drawing/2014/main" id="{85C4B1AF-B5CE-78F0-C732-C123F453E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88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3" y="279401"/>
            <a:ext cx="2889652" cy="54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4CECA3D-22D5-DC96-8187-5612A3DC069C}"/>
              </a:ext>
            </a:extLst>
          </p:cNvPr>
          <p:cNvSpPr txBox="1"/>
          <p:nvPr/>
        </p:nvSpPr>
        <p:spPr>
          <a:xfrm>
            <a:off x="1135063" y="587690"/>
            <a:ext cx="3184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kern="150" dirty="0">
                <a:solidFill>
                  <a:schemeClr val="accent2"/>
                </a:solidFill>
                <a:latin typeface="Avenir Book" panose="02000503020000020003" pitchFamily="2" charset="0"/>
                <a:ea typeface="SimSun" panose="02010600030101010101" pitchFamily="2" charset="-122"/>
                <a:cs typeface="Arial" panose="020B0604020202020204" pitchFamily="34" charset="0"/>
              </a:rPr>
              <a:t>Spezifische Angaben</a:t>
            </a:r>
          </a:p>
        </p:txBody>
      </p:sp>
    </p:spTree>
    <p:extLst>
      <p:ext uri="{BB962C8B-B14F-4D97-AF65-F5344CB8AC3E}">
        <p14:creationId xmlns:p14="http://schemas.microsoft.com/office/powerpoint/2010/main" val="368565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afik 1472016978">
            <a:extLst>
              <a:ext uri="{FF2B5EF4-FFF2-40B4-BE49-F238E27FC236}">
                <a16:creationId xmlns:a16="http://schemas.microsoft.com/office/drawing/2014/main" id="{03A645CF-782B-FD89-E4D7-6BD33BDA6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0"/>
            <a:ext cx="1184116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pic>
        <p:nvPicPr>
          <p:cNvPr id="4099" name="Рисунок 31">
            <a:extLst>
              <a:ext uri="{FF2B5EF4-FFF2-40B4-BE49-F238E27FC236}">
                <a16:creationId xmlns:a16="http://schemas.microsoft.com/office/drawing/2014/main" id="{0402BEAD-1202-5CB7-949B-315D773AA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92075"/>
            <a:ext cx="722312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7">
            <a:extLst>
              <a:ext uri="{FF2B5EF4-FFF2-40B4-BE49-F238E27FC236}">
                <a16:creationId xmlns:a16="http://schemas.microsoft.com/office/drawing/2014/main" id="{EF6554ED-17C8-A8FB-ECF0-44609DE0F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-136525"/>
            <a:ext cx="138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101" name="Rectangle 8">
            <a:extLst>
              <a:ext uri="{FF2B5EF4-FFF2-40B4-BE49-F238E27FC236}">
                <a16:creationId xmlns:a16="http://schemas.microsoft.com/office/drawing/2014/main" id="{06A1972A-2C20-F53D-D88C-EE105BF18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0"/>
            <a:ext cx="138144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graphicFrame>
        <p:nvGraphicFramePr>
          <p:cNvPr id="17" name="Таблица 7">
            <a:extLst>
              <a:ext uri="{FF2B5EF4-FFF2-40B4-BE49-F238E27FC236}">
                <a16:creationId xmlns:a16="http://schemas.microsoft.com/office/drawing/2014/main" id="{6764D138-28A2-7B82-DD33-A2CF46530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697737"/>
              </p:ext>
            </p:extLst>
          </p:nvPr>
        </p:nvGraphicFramePr>
        <p:xfrm>
          <a:off x="1135063" y="1935926"/>
          <a:ext cx="10641012" cy="2165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8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2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213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Wie soll die </a:t>
                      </a:r>
                      <a:r>
                        <a:rPr lang="de-DE" sz="1400" b="1" i="0" dirty="0" err="1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Videoart</a:t>
                      </a:r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 sein?  (Lustig, kreativ, informativ, emotional…)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490">
                <a:tc>
                  <a:txBody>
                    <a:bodyPr/>
                    <a:lstStyle/>
                    <a:p>
                      <a:r>
                        <a:rPr lang="de-DE" sz="1400" b="1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Auf welchen Kanälen wollen Sie das Video zeigen?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674">
                <a:tc>
                  <a:txBody>
                    <a:bodyPr/>
                    <a:lstStyle/>
                    <a:p>
                      <a:r>
                        <a:rPr lang="de-DE" sz="1400" b="1" i="0" kern="1200" dirty="0">
                          <a:solidFill>
                            <a:schemeClr val="accent2"/>
                          </a:solidFill>
                          <a:effectLst/>
                          <a:latin typeface="Helvetica" pitchFamily="2" charset="0"/>
                          <a:ea typeface="+mn-ea"/>
                          <a:cs typeface="Arial" panose="020B0604020202020204" pitchFamily="34" charset="0"/>
                        </a:rPr>
                        <a:t>Was ist Ihnen darüber hinaus noch besonders wichtig?</a:t>
                      </a:r>
                      <a:endParaRPr lang="ru-RU" sz="1400" b="1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i="0" dirty="0">
                          <a:solidFill>
                            <a:schemeClr val="accent2"/>
                          </a:solidFill>
                          <a:latin typeface="Helvetica" pitchFamily="2" charset="0"/>
                          <a:cs typeface="Arial" panose="020B0604020202020204" pitchFamily="34" charset="0"/>
                        </a:rPr>
                        <a:t>(z.B. Videostil, … zusätzliche Infos welche dem Kunden wichtig sind)</a:t>
                      </a:r>
                      <a:endParaRPr lang="ru-RU" sz="14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rial" panose="020B0604020202020204" pitchFamily="34" charset="0"/>
                      </a:endParaRPr>
                    </a:p>
                  </a:txBody>
                  <a:tcPr marL="91433" marR="91433" marT="45721" marB="45721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Grafik 1860216856">
            <a:extLst>
              <a:ext uri="{FF2B5EF4-FFF2-40B4-BE49-F238E27FC236}">
                <a16:creationId xmlns:a16="http://schemas.microsoft.com/office/drawing/2014/main" id="{85C4B1AF-B5CE-78F0-C732-C123F453E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88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3" y="279401"/>
            <a:ext cx="2889652" cy="54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7B87C4E-93CB-BCC8-C30B-C1EF780678A1}"/>
              </a:ext>
            </a:extLst>
          </p:cNvPr>
          <p:cNvSpPr txBox="1"/>
          <p:nvPr/>
        </p:nvSpPr>
        <p:spPr>
          <a:xfrm>
            <a:off x="1135062" y="1174200"/>
            <a:ext cx="2748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kern="150" dirty="0">
                <a:solidFill>
                  <a:schemeClr val="accent2"/>
                </a:solidFill>
                <a:latin typeface="Avenir Book" panose="02000503020000020003" pitchFamily="2" charset="0"/>
                <a:ea typeface="SimSun" panose="02010600030101010101" pitchFamily="2" charset="-122"/>
                <a:cs typeface="Arial" panose="020B0604020202020204" pitchFamily="34" charset="0"/>
              </a:rPr>
              <a:t>Weitere Angaben</a:t>
            </a:r>
          </a:p>
        </p:txBody>
      </p:sp>
    </p:spTree>
    <p:extLst>
      <p:ext uri="{BB962C8B-B14F-4D97-AF65-F5344CB8AC3E}">
        <p14:creationId xmlns:p14="http://schemas.microsoft.com/office/powerpoint/2010/main" val="220368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Grafik 1472016978">
            <a:extLst>
              <a:ext uri="{FF2B5EF4-FFF2-40B4-BE49-F238E27FC236}">
                <a16:creationId xmlns:a16="http://schemas.microsoft.com/office/drawing/2014/main" id="{E6F27D44-9025-3A1E-F129-F2128EC16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0"/>
            <a:ext cx="11841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31">
            <a:extLst>
              <a:ext uri="{FF2B5EF4-FFF2-40B4-BE49-F238E27FC236}">
                <a16:creationId xmlns:a16="http://schemas.microsoft.com/office/drawing/2014/main" id="{7C5D9D4A-E776-1603-7FBE-60EE3875D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92075"/>
            <a:ext cx="722312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7">
            <a:extLst>
              <a:ext uri="{FF2B5EF4-FFF2-40B4-BE49-F238E27FC236}">
                <a16:creationId xmlns:a16="http://schemas.microsoft.com/office/drawing/2014/main" id="{3EBF3392-FB1E-1190-FD30-DBA59D624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-136525"/>
            <a:ext cx="138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7" name="Rectangle 8">
            <a:extLst>
              <a:ext uri="{FF2B5EF4-FFF2-40B4-BE49-F238E27FC236}">
                <a16:creationId xmlns:a16="http://schemas.microsoft.com/office/drawing/2014/main" id="{093BDA8D-32C8-FB36-A181-4C0D73DB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0"/>
            <a:ext cx="138144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8" name="Прямоугольник 17">
            <a:extLst>
              <a:ext uri="{FF2B5EF4-FFF2-40B4-BE49-F238E27FC236}">
                <a16:creationId xmlns:a16="http://schemas.microsoft.com/office/drawing/2014/main" id="{04BA20EA-4765-C3B6-5E03-3638E6562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631" y="855663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</a:t>
            </a:r>
            <a:r>
              <a:rPr lang="de-DE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endParaRPr lang="ru-RU" altLang="de-DE" dirty="0">
              <a:solidFill>
                <a:schemeClr val="accent2"/>
              </a:solidFill>
              <a:latin typeface="Helvetica" pitchFamily="2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20" name="Таблица 18">
            <a:extLst>
              <a:ext uri="{FF2B5EF4-FFF2-40B4-BE49-F238E27FC236}">
                <a16:creationId xmlns:a16="http://schemas.microsoft.com/office/drawing/2014/main" id="{DCCC3A24-DFA2-1CBF-BB84-D453CCB30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066880"/>
              </p:ext>
            </p:extLst>
          </p:nvPr>
        </p:nvGraphicFramePr>
        <p:xfrm>
          <a:off x="1135063" y="1370013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207" name="Grafik 1860216856">
            <a:extLst>
              <a:ext uri="{FF2B5EF4-FFF2-40B4-BE49-F238E27FC236}">
                <a16:creationId xmlns:a16="http://schemas.microsoft.com/office/drawing/2014/main" id="{C305E1C7-F045-04F6-F7D5-B968AA491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88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3" y="279401"/>
            <a:ext cx="2889652" cy="54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Прямоугольник 17">
            <a:extLst>
              <a:ext uri="{FF2B5EF4-FFF2-40B4-BE49-F238E27FC236}">
                <a16:creationId xmlns:a16="http://schemas.microsoft.com/office/drawing/2014/main" id="{7CB9A783-2995-7EB6-78C0-347AA30F2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571" y="2784475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2</a:t>
            </a:r>
            <a:r>
              <a:rPr lang="ru-RU" altLang="de-DE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6" name="Таблица 18">
            <a:extLst>
              <a:ext uri="{FF2B5EF4-FFF2-40B4-BE49-F238E27FC236}">
                <a16:creationId xmlns:a16="http://schemas.microsoft.com/office/drawing/2014/main" id="{E1AB4225-0E9F-DE70-30A4-D7F7EF470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120099"/>
              </p:ext>
            </p:extLst>
          </p:nvPr>
        </p:nvGraphicFramePr>
        <p:xfrm>
          <a:off x="1135063" y="3298825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17" name="Прямоугольник 17">
            <a:extLst>
              <a:ext uri="{FF2B5EF4-FFF2-40B4-BE49-F238E27FC236}">
                <a16:creationId xmlns:a16="http://schemas.microsoft.com/office/drawing/2014/main" id="{84F2E746-0245-FB9D-296A-252C7393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631" y="4713288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</a:t>
            </a:r>
            <a:r>
              <a:rPr lang="de-DE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3</a:t>
            </a:r>
            <a:endParaRPr lang="ru-RU" altLang="de-DE" dirty="0">
              <a:solidFill>
                <a:schemeClr val="accent2"/>
              </a:solidFill>
              <a:latin typeface="Helvetica" pitchFamily="2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28" name="Таблица 18">
            <a:extLst>
              <a:ext uri="{FF2B5EF4-FFF2-40B4-BE49-F238E27FC236}">
                <a16:creationId xmlns:a16="http://schemas.microsoft.com/office/drawing/2014/main" id="{FB360601-AE61-CE9C-EC2B-61E61A192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54928"/>
              </p:ext>
            </p:extLst>
          </p:nvPr>
        </p:nvGraphicFramePr>
        <p:xfrm>
          <a:off x="1135063" y="5227638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33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Grafik 1472016978">
            <a:extLst>
              <a:ext uri="{FF2B5EF4-FFF2-40B4-BE49-F238E27FC236}">
                <a16:creationId xmlns:a16="http://schemas.microsoft.com/office/drawing/2014/main" id="{E6F27D44-9025-3A1E-F129-F2128EC16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0"/>
            <a:ext cx="11841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31">
            <a:extLst>
              <a:ext uri="{FF2B5EF4-FFF2-40B4-BE49-F238E27FC236}">
                <a16:creationId xmlns:a16="http://schemas.microsoft.com/office/drawing/2014/main" id="{7C5D9D4A-E776-1603-7FBE-60EE3875D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92075"/>
            <a:ext cx="722312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7">
            <a:extLst>
              <a:ext uri="{FF2B5EF4-FFF2-40B4-BE49-F238E27FC236}">
                <a16:creationId xmlns:a16="http://schemas.microsoft.com/office/drawing/2014/main" id="{3EBF3392-FB1E-1190-FD30-DBA59D624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-136525"/>
            <a:ext cx="138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7" name="Rectangle 8">
            <a:extLst>
              <a:ext uri="{FF2B5EF4-FFF2-40B4-BE49-F238E27FC236}">
                <a16:creationId xmlns:a16="http://schemas.microsoft.com/office/drawing/2014/main" id="{093BDA8D-32C8-FB36-A181-4C0D73DB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0"/>
            <a:ext cx="138144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8" name="Прямоугольник 17">
            <a:extLst>
              <a:ext uri="{FF2B5EF4-FFF2-40B4-BE49-F238E27FC236}">
                <a16:creationId xmlns:a16="http://schemas.microsoft.com/office/drawing/2014/main" id="{04BA20EA-4765-C3B6-5E03-3638E6562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631" y="855663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</a:t>
            </a:r>
            <a:r>
              <a:rPr lang="de-DE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endParaRPr lang="ru-RU" altLang="de-DE" dirty="0">
              <a:solidFill>
                <a:schemeClr val="accent2"/>
              </a:solidFill>
              <a:latin typeface="Helvetica" pitchFamily="2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20" name="Таблица 18">
            <a:extLst>
              <a:ext uri="{FF2B5EF4-FFF2-40B4-BE49-F238E27FC236}">
                <a16:creationId xmlns:a16="http://schemas.microsoft.com/office/drawing/2014/main" id="{DCCC3A24-DFA2-1CBF-BB84-D453CCB30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90392"/>
              </p:ext>
            </p:extLst>
          </p:nvPr>
        </p:nvGraphicFramePr>
        <p:xfrm>
          <a:off x="1135063" y="1370013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207" name="Grafik 1860216856">
            <a:extLst>
              <a:ext uri="{FF2B5EF4-FFF2-40B4-BE49-F238E27FC236}">
                <a16:creationId xmlns:a16="http://schemas.microsoft.com/office/drawing/2014/main" id="{C305E1C7-F045-04F6-F7D5-B968AA491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88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3" y="279401"/>
            <a:ext cx="2889652" cy="54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Прямоугольник 17">
            <a:extLst>
              <a:ext uri="{FF2B5EF4-FFF2-40B4-BE49-F238E27FC236}">
                <a16:creationId xmlns:a16="http://schemas.microsoft.com/office/drawing/2014/main" id="{7CB9A783-2995-7EB6-78C0-347AA30F2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571" y="2784475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5</a:t>
            </a:r>
            <a:r>
              <a:rPr lang="ru-RU" altLang="de-DE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6" name="Таблица 18">
            <a:extLst>
              <a:ext uri="{FF2B5EF4-FFF2-40B4-BE49-F238E27FC236}">
                <a16:creationId xmlns:a16="http://schemas.microsoft.com/office/drawing/2014/main" id="{E1AB4225-0E9F-DE70-30A4-D7F7EF470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22042"/>
              </p:ext>
            </p:extLst>
          </p:nvPr>
        </p:nvGraphicFramePr>
        <p:xfrm>
          <a:off x="1135063" y="3298825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17" name="Прямоугольник 17">
            <a:extLst>
              <a:ext uri="{FF2B5EF4-FFF2-40B4-BE49-F238E27FC236}">
                <a16:creationId xmlns:a16="http://schemas.microsoft.com/office/drawing/2014/main" id="{84F2E746-0245-FB9D-296A-252C7393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631" y="4713288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</a:t>
            </a:r>
            <a:r>
              <a:rPr lang="de-DE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endParaRPr lang="ru-RU" altLang="de-DE" dirty="0">
              <a:solidFill>
                <a:schemeClr val="accent2"/>
              </a:solidFill>
              <a:latin typeface="Helvetica" pitchFamily="2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28" name="Таблица 18">
            <a:extLst>
              <a:ext uri="{FF2B5EF4-FFF2-40B4-BE49-F238E27FC236}">
                <a16:creationId xmlns:a16="http://schemas.microsoft.com/office/drawing/2014/main" id="{FB360601-AE61-CE9C-EC2B-61E61A192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66975"/>
              </p:ext>
            </p:extLst>
          </p:nvPr>
        </p:nvGraphicFramePr>
        <p:xfrm>
          <a:off x="1135063" y="5227638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512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Grafik 1472016978">
            <a:extLst>
              <a:ext uri="{FF2B5EF4-FFF2-40B4-BE49-F238E27FC236}">
                <a16:creationId xmlns:a16="http://schemas.microsoft.com/office/drawing/2014/main" id="{E6F27D44-9025-3A1E-F129-F2128EC16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0"/>
            <a:ext cx="11841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31">
            <a:extLst>
              <a:ext uri="{FF2B5EF4-FFF2-40B4-BE49-F238E27FC236}">
                <a16:creationId xmlns:a16="http://schemas.microsoft.com/office/drawing/2014/main" id="{7C5D9D4A-E776-1603-7FBE-60EE3875D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92075"/>
            <a:ext cx="722312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7">
            <a:extLst>
              <a:ext uri="{FF2B5EF4-FFF2-40B4-BE49-F238E27FC236}">
                <a16:creationId xmlns:a16="http://schemas.microsoft.com/office/drawing/2014/main" id="{3EBF3392-FB1E-1190-FD30-DBA59D624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-136525"/>
            <a:ext cx="138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7" name="Rectangle 8">
            <a:extLst>
              <a:ext uri="{FF2B5EF4-FFF2-40B4-BE49-F238E27FC236}">
                <a16:creationId xmlns:a16="http://schemas.microsoft.com/office/drawing/2014/main" id="{093BDA8D-32C8-FB36-A181-4C0D73DB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0"/>
            <a:ext cx="138144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8" name="Прямоугольник 17">
            <a:extLst>
              <a:ext uri="{FF2B5EF4-FFF2-40B4-BE49-F238E27FC236}">
                <a16:creationId xmlns:a16="http://schemas.microsoft.com/office/drawing/2014/main" id="{04BA20EA-4765-C3B6-5E03-3638E6562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571" y="855663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7</a:t>
            </a:r>
            <a:r>
              <a:rPr lang="ru-RU" altLang="de-DE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0" name="Таблица 18">
            <a:extLst>
              <a:ext uri="{FF2B5EF4-FFF2-40B4-BE49-F238E27FC236}">
                <a16:creationId xmlns:a16="http://schemas.microsoft.com/office/drawing/2014/main" id="{DCCC3A24-DFA2-1CBF-BB84-D453CCB30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28310"/>
              </p:ext>
            </p:extLst>
          </p:nvPr>
        </p:nvGraphicFramePr>
        <p:xfrm>
          <a:off x="1135063" y="1370013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207" name="Grafik 1860216856">
            <a:extLst>
              <a:ext uri="{FF2B5EF4-FFF2-40B4-BE49-F238E27FC236}">
                <a16:creationId xmlns:a16="http://schemas.microsoft.com/office/drawing/2014/main" id="{C305E1C7-F045-04F6-F7D5-B968AA491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88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3" y="279401"/>
            <a:ext cx="2889652" cy="54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Прямоугольник 17">
            <a:extLst>
              <a:ext uri="{FF2B5EF4-FFF2-40B4-BE49-F238E27FC236}">
                <a16:creationId xmlns:a16="http://schemas.microsoft.com/office/drawing/2014/main" id="{7CB9A783-2995-7EB6-78C0-347AA30F2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571" y="2784475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8</a:t>
            </a:r>
            <a:r>
              <a:rPr lang="ru-RU" altLang="de-DE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6" name="Таблица 18">
            <a:extLst>
              <a:ext uri="{FF2B5EF4-FFF2-40B4-BE49-F238E27FC236}">
                <a16:creationId xmlns:a16="http://schemas.microsoft.com/office/drawing/2014/main" id="{E1AB4225-0E9F-DE70-30A4-D7F7EF470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798681"/>
              </p:ext>
            </p:extLst>
          </p:nvPr>
        </p:nvGraphicFramePr>
        <p:xfrm>
          <a:off x="1135063" y="3298825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17" name="Прямоугольник 17">
            <a:extLst>
              <a:ext uri="{FF2B5EF4-FFF2-40B4-BE49-F238E27FC236}">
                <a16:creationId xmlns:a16="http://schemas.microsoft.com/office/drawing/2014/main" id="{84F2E746-0245-FB9D-296A-252C7393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571" y="4713288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9</a:t>
            </a:r>
            <a:r>
              <a:rPr lang="ru-RU" altLang="de-DE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8" name="Таблица 18">
            <a:extLst>
              <a:ext uri="{FF2B5EF4-FFF2-40B4-BE49-F238E27FC236}">
                <a16:creationId xmlns:a16="http://schemas.microsoft.com/office/drawing/2014/main" id="{FB360601-AE61-CE9C-EC2B-61E61A192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8153"/>
              </p:ext>
            </p:extLst>
          </p:nvPr>
        </p:nvGraphicFramePr>
        <p:xfrm>
          <a:off x="1135063" y="5227638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4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Grafik 1472016978">
            <a:extLst>
              <a:ext uri="{FF2B5EF4-FFF2-40B4-BE49-F238E27FC236}">
                <a16:creationId xmlns:a16="http://schemas.microsoft.com/office/drawing/2014/main" id="{E6F27D44-9025-3A1E-F129-F2128EC16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0"/>
            <a:ext cx="11841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31">
            <a:extLst>
              <a:ext uri="{FF2B5EF4-FFF2-40B4-BE49-F238E27FC236}">
                <a16:creationId xmlns:a16="http://schemas.microsoft.com/office/drawing/2014/main" id="{7C5D9D4A-E776-1603-7FBE-60EE3875D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92075"/>
            <a:ext cx="722312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7">
            <a:extLst>
              <a:ext uri="{FF2B5EF4-FFF2-40B4-BE49-F238E27FC236}">
                <a16:creationId xmlns:a16="http://schemas.microsoft.com/office/drawing/2014/main" id="{3EBF3392-FB1E-1190-FD30-DBA59D624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-136525"/>
            <a:ext cx="138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7" name="Rectangle 8">
            <a:extLst>
              <a:ext uri="{FF2B5EF4-FFF2-40B4-BE49-F238E27FC236}">
                <a16:creationId xmlns:a16="http://schemas.microsoft.com/office/drawing/2014/main" id="{093BDA8D-32C8-FB36-A181-4C0D73DB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0"/>
            <a:ext cx="138144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198" name="Прямоугольник 17">
            <a:extLst>
              <a:ext uri="{FF2B5EF4-FFF2-40B4-BE49-F238E27FC236}">
                <a16:creationId xmlns:a16="http://schemas.microsoft.com/office/drawing/2014/main" id="{04BA20EA-4765-C3B6-5E03-3638E6562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511" y="855663"/>
            <a:ext cx="11721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</a:t>
            </a:r>
            <a:r>
              <a:rPr lang="de-DE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endParaRPr lang="ru-RU" altLang="de-DE" dirty="0">
              <a:solidFill>
                <a:schemeClr val="accent2"/>
              </a:solidFill>
              <a:latin typeface="Helvetica" pitchFamily="2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20" name="Таблица 18">
            <a:extLst>
              <a:ext uri="{FF2B5EF4-FFF2-40B4-BE49-F238E27FC236}">
                <a16:creationId xmlns:a16="http://schemas.microsoft.com/office/drawing/2014/main" id="{DCCC3A24-DFA2-1CBF-BB84-D453CCB30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147298"/>
              </p:ext>
            </p:extLst>
          </p:nvPr>
        </p:nvGraphicFramePr>
        <p:xfrm>
          <a:off x="1135063" y="1370013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207" name="Grafik 1860216856">
            <a:extLst>
              <a:ext uri="{FF2B5EF4-FFF2-40B4-BE49-F238E27FC236}">
                <a16:creationId xmlns:a16="http://schemas.microsoft.com/office/drawing/2014/main" id="{C305E1C7-F045-04F6-F7D5-B968AA491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88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3" y="279401"/>
            <a:ext cx="2889652" cy="54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Прямоугольник 17">
            <a:extLst>
              <a:ext uri="{FF2B5EF4-FFF2-40B4-BE49-F238E27FC236}">
                <a16:creationId xmlns:a16="http://schemas.microsoft.com/office/drawing/2014/main" id="{7CB9A783-2995-7EB6-78C0-347AA30F2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5891" y="2784475"/>
            <a:ext cx="1159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</a:t>
            </a:r>
            <a:r>
              <a:rPr lang="de-DE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endParaRPr lang="ru-RU" altLang="de-DE" dirty="0">
              <a:solidFill>
                <a:schemeClr val="accent2"/>
              </a:solidFill>
              <a:latin typeface="Helvetica" pitchFamily="2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26" name="Таблица 18">
            <a:extLst>
              <a:ext uri="{FF2B5EF4-FFF2-40B4-BE49-F238E27FC236}">
                <a16:creationId xmlns:a16="http://schemas.microsoft.com/office/drawing/2014/main" id="{E1AB4225-0E9F-DE70-30A4-D7F7EF470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466092"/>
              </p:ext>
            </p:extLst>
          </p:nvPr>
        </p:nvGraphicFramePr>
        <p:xfrm>
          <a:off x="1135063" y="3298825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17" name="Прямоугольник 17">
            <a:extLst>
              <a:ext uri="{FF2B5EF4-FFF2-40B4-BE49-F238E27FC236}">
                <a16:creationId xmlns:a16="http://schemas.microsoft.com/office/drawing/2014/main" id="{84F2E746-0245-FB9D-296A-252C7393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511" y="4713288"/>
            <a:ext cx="11721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de-CH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Szene </a:t>
            </a:r>
            <a:r>
              <a:rPr lang="de-DE" altLang="de-DE" b="1" dirty="0">
                <a:solidFill>
                  <a:schemeClr val="accent2"/>
                </a:solidFill>
                <a:latin typeface="Helvetica" pitchFamily="2" charset="0"/>
                <a:ea typeface="SimSun" panose="02010600030101010101" pitchFamily="2" charset="-122"/>
                <a:cs typeface="Arial" panose="020B0604020202020204" pitchFamily="34" charset="0"/>
              </a:rPr>
              <a:t>12</a:t>
            </a:r>
            <a:endParaRPr lang="ru-RU" altLang="de-DE" dirty="0">
              <a:solidFill>
                <a:schemeClr val="accent2"/>
              </a:solidFill>
              <a:latin typeface="Helvetica" pitchFamily="2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28" name="Таблица 18">
            <a:extLst>
              <a:ext uri="{FF2B5EF4-FFF2-40B4-BE49-F238E27FC236}">
                <a16:creationId xmlns:a16="http://schemas.microsoft.com/office/drawing/2014/main" id="{FB360601-AE61-CE9C-EC2B-61E61A192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91169"/>
              </p:ext>
            </p:extLst>
          </p:nvPr>
        </p:nvGraphicFramePr>
        <p:xfrm>
          <a:off x="1135063" y="5227638"/>
          <a:ext cx="10641012" cy="110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endParaRPr lang="ru-RU" sz="1200" b="0" i="0" dirty="0">
                        <a:solidFill>
                          <a:schemeClr val="accent2"/>
                        </a:solidFill>
                        <a:latin typeface="Helvetica" pitchFamily="2" charset="0"/>
                        <a:cs typeface="Angsana New" panose="02020603050405020304" pitchFamily="18" charset="-34"/>
                      </a:endParaRPr>
                    </a:p>
                  </a:txBody>
                  <a:tcPr marL="91433" marR="91433" marT="45712" marB="45712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endParaRPr lang="de-DE" sz="1200" b="0" i="0" kern="150" dirty="0">
                        <a:solidFill>
                          <a:schemeClr val="accent2"/>
                        </a:solidFill>
                        <a:effectLst/>
                        <a:latin typeface="Helvetica" pitchFamily="2" charset="0"/>
                        <a:ea typeface="SimSun" panose="02010600030101010101" pitchFamily="2" charset="-122"/>
                        <a:cs typeface="Angsana New" panose="02020603050405020304" pitchFamily="18" charset="-34"/>
                      </a:endParaRPr>
                    </a:p>
                  </a:txBody>
                  <a:tcPr marL="114291" marR="114291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228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Benutzerdefiniert 30">
      <a:dk1>
        <a:srgbClr val="616464"/>
      </a:dk1>
      <a:lt1>
        <a:srgbClr val="202020"/>
      </a:lt1>
      <a:dk2>
        <a:srgbClr val="202020"/>
      </a:dk2>
      <a:lt2>
        <a:srgbClr val="F3F3F3"/>
      </a:lt2>
      <a:accent1>
        <a:srgbClr val="FFD100"/>
      </a:accent1>
      <a:accent2>
        <a:srgbClr val="333333"/>
      </a:accent2>
      <a:accent3>
        <a:srgbClr val="626363"/>
      </a:accent3>
      <a:accent4>
        <a:srgbClr val="F3F3F3"/>
      </a:accent4>
      <a:accent5>
        <a:srgbClr val="FFFFFF"/>
      </a:accent5>
      <a:accent6>
        <a:srgbClr val="000000"/>
      </a:accent6>
      <a:hlink>
        <a:srgbClr val="333333"/>
      </a:hlink>
      <a:folHlink>
        <a:srgbClr val="333333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42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Avenir Black</vt:lpstr>
      <vt:lpstr>Avenir Book</vt:lpstr>
      <vt:lpstr>Calibri</vt:lpstr>
      <vt:lpstr>Calibri Light</vt:lpstr>
      <vt:lpstr>Helvetica</vt:lpstr>
      <vt:lpstr>Тема 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 Erklärvideo</dc:title>
  <dc:creator>Microsoft Office User</dc:creator>
  <cp:lastModifiedBy>Christina Restemeier</cp:lastModifiedBy>
  <cp:revision>82</cp:revision>
  <dcterms:created xsi:type="dcterms:W3CDTF">2020-11-11T11:00:24Z</dcterms:created>
  <dcterms:modified xsi:type="dcterms:W3CDTF">2023-02-16T16:35:07Z</dcterms:modified>
</cp:coreProperties>
</file>